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3,900 customer transactions to uncover spending patterns, preferences, and strategic opportunities across product categories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9320" y="529114"/>
            <a:ext cx="2816185" cy="315278"/>
          </a:xfrm>
          <a:prstGeom prst="roundRect">
            <a:avLst>
              <a:gd name="adj" fmla="val 20509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1344692" y="586740"/>
            <a:ext cx="25854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229320" y="921306"/>
            <a:ext cx="7502843" cy="719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Driving Growth Through Data</a:t>
            </a:r>
            <a:endParaRPr lang="en-US" sz="4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20" y="1929170"/>
            <a:ext cx="962144" cy="11545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83869" y="2121575"/>
            <a:ext cx="276629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2383869" y="2596396"/>
            <a:ext cx="1101709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73% non-subscriber base, especially among repeat buyers.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20" y="3083719"/>
            <a:ext cx="962144" cy="11545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383869" y="3276124"/>
            <a:ext cx="276629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383869" y="3750945"/>
            <a:ext cx="1101709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accelerate movement from Returning to Loyal segments.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20" y="4238268"/>
            <a:ext cx="962144" cy="11545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383869" y="4430673"/>
            <a:ext cx="276629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2383869" y="4905494"/>
            <a:ext cx="1101709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 and express-shipping users who demonstrate higher spending patterns.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20" y="5392817"/>
            <a:ext cx="962144" cy="115454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383869" y="5585222"/>
            <a:ext cx="276629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2383869" y="6060043"/>
            <a:ext cx="1101709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products (Gloves, Sandals, Boots) in campaigns to drive conversions.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20" y="6547366"/>
            <a:ext cx="962144" cy="11545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383869" y="6739771"/>
            <a:ext cx="283749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2383869" y="7214592"/>
            <a:ext cx="1101709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sales boosts with margin control, especially for discount-dependent products.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5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5228" y="3237309"/>
            <a:ext cx="1956911" cy="333851"/>
          </a:xfrm>
          <a:prstGeom prst="roundRect">
            <a:avLst>
              <a:gd name="adj" fmla="val 20495"/>
            </a:avLst>
          </a:prstGeom>
          <a:solidFill>
            <a:srgbClr val="FFE0CC"/>
          </a:solidFill>
          <a:ln/>
        </p:spPr>
      </p:sp>
      <p:sp>
        <p:nvSpPr>
          <p:cNvPr id="4" name="Text 1"/>
          <p:cNvSpPr/>
          <p:nvPr/>
        </p:nvSpPr>
        <p:spPr>
          <a:xfrm>
            <a:off x="997387" y="3298388"/>
            <a:ext cx="1712595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75228" y="3652599"/>
            <a:ext cx="9671923" cy="761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Our Data Foundation</a:t>
            </a:r>
            <a:endParaRPr lang="en-US" sz="4600" dirty="0"/>
          </a:p>
        </p:txBody>
      </p:sp>
      <p:sp>
        <p:nvSpPr>
          <p:cNvPr id="6" name="Text 3"/>
          <p:cNvSpPr/>
          <p:nvPr/>
        </p:nvSpPr>
        <p:spPr>
          <a:xfrm>
            <a:off x="875228" y="4820841"/>
            <a:ext cx="3029069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250" dirty="0"/>
          </a:p>
        </p:txBody>
      </p:sp>
      <p:sp>
        <p:nvSpPr>
          <p:cNvPr id="7" name="Text 4"/>
          <p:cNvSpPr/>
          <p:nvPr/>
        </p:nvSpPr>
        <p:spPr>
          <a:xfrm>
            <a:off x="926187" y="5747266"/>
            <a:ext cx="2927152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875228" y="6249948"/>
            <a:ext cx="3029069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158734" y="4820841"/>
            <a:ext cx="3029188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250" dirty="0"/>
          </a:p>
        </p:txBody>
      </p:sp>
      <p:sp>
        <p:nvSpPr>
          <p:cNvPr id="10" name="Text 7"/>
          <p:cNvSpPr/>
          <p:nvPr/>
        </p:nvSpPr>
        <p:spPr>
          <a:xfrm>
            <a:off x="4209693" y="5747266"/>
            <a:ext cx="2927152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Columns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158734" y="6249948"/>
            <a:ext cx="3029188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tracking demographics and behavior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42359" y="4820841"/>
            <a:ext cx="3029188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250" dirty="0"/>
          </a:p>
        </p:txBody>
      </p:sp>
      <p:sp>
        <p:nvSpPr>
          <p:cNvPr id="13" name="Text 10"/>
          <p:cNvSpPr/>
          <p:nvPr/>
        </p:nvSpPr>
        <p:spPr>
          <a:xfrm>
            <a:off x="7493318" y="5747266"/>
            <a:ext cx="2927152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442359" y="6249948"/>
            <a:ext cx="3029188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diversity in customer base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725983" y="4820841"/>
            <a:ext cx="3029188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25</a:t>
            </a:r>
            <a:endParaRPr lang="en-US" sz="5250" dirty="0"/>
          </a:p>
        </p:txBody>
      </p:sp>
      <p:sp>
        <p:nvSpPr>
          <p:cNvPr id="16" name="Text 13"/>
          <p:cNvSpPr/>
          <p:nvPr/>
        </p:nvSpPr>
        <p:spPr>
          <a:xfrm>
            <a:off x="10776942" y="5747266"/>
            <a:ext cx="2927152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Products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0725983" y="6249948"/>
            <a:ext cx="3029188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items across four categories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5228" y="7008376"/>
            <a:ext cx="12879943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include customer demographics, purchase details, shopping behavior metrics, and subscription status. Only 37 missing values found in Review Rating column.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26544"/>
            <a:ext cx="2035016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31518" y="1009769"/>
            <a:ext cx="173235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19582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Engineering</a:t>
            </a:r>
            <a:endParaRPr lang="en-US" sz="5100" dirty="0"/>
          </a:p>
        </p:txBody>
      </p:sp>
      <p:sp>
        <p:nvSpPr>
          <p:cNvPr id="6" name="Text 3"/>
          <p:cNvSpPr/>
          <p:nvPr/>
        </p:nvSpPr>
        <p:spPr>
          <a:xfrm>
            <a:off x="6280190" y="368200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Cleaning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280190" y="4332684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dataset using pandas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0157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Review Ratings with median by category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65269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columns to snake_case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634162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data consistency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68200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342721" y="4332684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for segmentation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00157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Generated purchase_frequency_days metric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965269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Dropped redundant promo_code_used column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634162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with PostgreSQL database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38399" y="591145"/>
            <a:ext cx="2244804" cy="352306"/>
          </a:xfrm>
          <a:prstGeom prst="roundRect">
            <a:avLst>
              <a:gd name="adj" fmla="val 20493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224" y="681395"/>
            <a:ext cx="171807" cy="171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24876" y="655558"/>
            <a:ext cx="1729502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INSIGHTS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238399" y="1029295"/>
            <a:ext cx="7640003" cy="1606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Gender Revenue Comparison</a:t>
            </a:r>
            <a:endParaRPr lang="en-US" sz="4850" dirty="0"/>
          </a:p>
        </p:txBody>
      </p:sp>
      <p:sp>
        <p:nvSpPr>
          <p:cNvPr id="7" name="Shape 3"/>
          <p:cNvSpPr/>
          <p:nvPr/>
        </p:nvSpPr>
        <p:spPr>
          <a:xfrm>
            <a:off x="6238399" y="2957751"/>
            <a:ext cx="7640003" cy="1693069"/>
          </a:xfrm>
          <a:prstGeom prst="roundRect">
            <a:avLst>
              <a:gd name="adj" fmla="val 5331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76048" y="3195399"/>
            <a:ext cx="308883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Male Customers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76048" y="3725704"/>
            <a:ext cx="71647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$157,890</a:t>
            </a:r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total revenue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476048" y="4133850"/>
            <a:ext cx="71647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Representing 68% of total sales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238399" y="4865608"/>
            <a:ext cx="7640003" cy="1693069"/>
          </a:xfrm>
          <a:prstGeom prst="roundRect">
            <a:avLst>
              <a:gd name="adj" fmla="val 5331"/>
            </a:avLst>
          </a:prstGeom>
          <a:solidFill>
            <a:srgbClr val="FFFFF4"/>
          </a:solidFill>
          <a:ln w="22860">
            <a:solidFill>
              <a:srgbClr val="7D3E2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76048" y="5103257"/>
            <a:ext cx="308883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Female Customers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6476048" y="5633561"/>
            <a:ext cx="71647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$75,191</a:t>
            </a:r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total revenue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6476048" y="6041707"/>
            <a:ext cx="71647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Representing 32% of total sales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6238399" y="6800374"/>
            <a:ext cx="7640003" cy="83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more than double the revenue of female customers, suggesting opportunities for targeted marketing campaigns to balance gender representation.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1476"/>
            <a:ext cx="11087100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 Drive Satisfaction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51084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5474256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9897427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218986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885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788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04217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8596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1051084" y="6345912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218986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885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788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04217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8596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2550" dirty="0"/>
          </a:p>
        </p:txBody>
      </p:sp>
      <p:sp>
        <p:nvSpPr>
          <p:cNvPr id="32" name="Text 30"/>
          <p:cNvSpPr/>
          <p:nvPr/>
        </p:nvSpPr>
        <p:spPr>
          <a:xfrm>
            <a:off x="7685842" y="6345912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2723"/>
            <a:ext cx="2440305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45118" y="915948"/>
            <a:ext cx="213764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25761"/>
            <a:ext cx="9665375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Customer Loyalty</a:t>
            </a:r>
            <a:endParaRPr lang="en-US" sz="5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513648"/>
            <a:ext cx="2152055" cy="13083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122652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740462"/>
            <a:ext cx="153090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5357217" y="3300412"/>
            <a:ext cx="153090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83512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78699"/>
            <a:ext cx="4304109" cy="13083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325541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4105513"/>
            <a:ext cx="161936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3" name="Text 9"/>
          <p:cNvSpPr/>
          <p:nvPr/>
        </p:nvSpPr>
        <p:spPr>
          <a:xfrm>
            <a:off x="6433304" y="4665464"/>
            <a:ext cx="1619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200174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243751"/>
            <a:ext cx="6456164" cy="13083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690592"/>
            <a:ext cx="31896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470565"/>
            <a:ext cx="173343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</a:t>
            </a:r>
            <a:endParaRPr lang="en-US" sz="2550" dirty="0"/>
          </a:p>
        </p:txBody>
      </p:sp>
      <p:sp>
        <p:nvSpPr>
          <p:cNvPr id="18" name="Text 13"/>
          <p:cNvSpPr/>
          <p:nvPr/>
        </p:nvSpPr>
        <p:spPr>
          <a:xfrm>
            <a:off x="7509272" y="6030516"/>
            <a:ext cx="173343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0727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vast majority (80%) of customers fall into the Loyal segment, demonstrating strong retention. Focus on converting New and Returning customers into Loyal advocates.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5456" y="403146"/>
            <a:ext cx="6263164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&amp; Spending Patterns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4497586" y="2281714"/>
            <a:ext cx="179665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27%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0418" y="1368862"/>
            <a:ext cx="2191107" cy="21911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46019" y="3742373"/>
            <a:ext cx="209978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695456" y="4161353"/>
            <a:ext cx="5401032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 with subscriptions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4497586" y="5592604"/>
            <a:ext cx="179665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73%</a:t>
            </a:r>
            <a:endParaRPr lang="en-US" sz="2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18" y="4679752"/>
            <a:ext cx="2191107" cy="21911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46019" y="7053263"/>
            <a:ext cx="209978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2695456" y="7472243"/>
            <a:ext cx="5401032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 without subscriptions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460343" y="1299567"/>
            <a:ext cx="348198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Finding: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Subscribers spend $59.49 on average vs. $59.87 for non-subscribers—minimal difference suggests subscription benefits need enhancement.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8460343" y="2190631"/>
            <a:ext cx="3481983" cy="569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Among repeat buyers (5+ purchases), 958 are subscribers while 2,518 are not, indicating untapped subscription potential.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01835" y="435888"/>
            <a:ext cx="1475661" cy="259794"/>
          </a:xfrm>
          <a:prstGeom prst="roundRect">
            <a:avLst>
              <a:gd name="adj" fmla="val 20503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96847" y="502325"/>
            <a:ext cx="126802" cy="1268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86990" y="483394"/>
            <a:ext cx="1095494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301835" y="759023"/>
            <a:ext cx="4786432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35" y="1589246"/>
            <a:ext cx="10026729" cy="5614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01835" y="7382351"/>
            <a:ext cx="10026729" cy="411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 at $62,143, followed closely by Middle-aged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771" y="1159788"/>
            <a:ext cx="6466880" cy="725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Strategy Insights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165771" y="2176343"/>
            <a:ext cx="7785259" cy="1669971"/>
          </a:xfrm>
          <a:prstGeom prst="roundRect">
            <a:avLst>
              <a:gd name="adj" fmla="val 488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8631" y="2199203"/>
            <a:ext cx="776407" cy="1624251"/>
          </a:xfrm>
          <a:prstGeom prst="roundRect">
            <a:avLst>
              <a:gd name="adj" fmla="val 6968"/>
            </a:avLst>
          </a:prstGeom>
          <a:solidFill>
            <a:srgbClr val="FFFFF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850" y="2865715"/>
            <a:ext cx="291108" cy="291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9109" y="2393275"/>
            <a:ext cx="3309461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High-Value Discount Users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9109" y="2872502"/>
            <a:ext cx="6574988" cy="756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 used discounts but still spent above average ($59.76), demonstrating that discounts don't always reduce transaction value.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65771" y="4040386"/>
            <a:ext cx="7785259" cy="1417677"/>
          </a:xfrm>
          <a:prstGeom prst="roundRect">
            <a:avLst>
              <a:gd name="adj" fmla="val 575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88631" y="4063246"/>
            <a:ext cx="776407" cy="1371957"/>
          </a:xfrm>
          <a:prstGeom prst="roundRect">
            <a:avLst>
              <a:gd name="adj" fmla="val 6968"/>
            </a:avLst>
          </a:prstGeom>
          <a:solidFill>
            <a:srgbClr val="FFFFF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850" y="4603671"/>
            <a:ext cx="291108" cy="2911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59109" y="4257318"/>
            <a:ext cx="3797260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159109" y="4736544"/>
            <a:ext cx="6574988" cy="504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Hats (50%), Sneakers (49.66%), and Coats (49.07%) have highest discount rates—consider if margins support this strategy.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65771" y="5652135"/>
            <a:ext cx="7785259" cy="1417677"/>
          </a:xfrm>
          <a:prstGeom prst="roundRect">
            <a:avLst>
              <a:gd name="adj" fmla="val 575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88631" y="5674995"/>
            <a:ext cx="776407" cy="1371957"/>
          </a:xfrm>
          <a:prstGeom prst="roundRect">
            <a:avLst>
              <a:gd name="adj" fmla="val 6968"/>
            </a:avLst>
          </a:prstGeom>
          <a:solidFill>
            <a:srgbClr val="FFFFF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9850" y="6215420"/>
            <a:ext cx="291108" cy="2911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59109" y="5869067"/>
            <a:ext cx="2790349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Preferences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7159109" y="6348293"/>
            <a:ext cx="6574988" cy="504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spend $60.48 vs. $58.46 for Standard—premium shipping correlates with higher purchase amounts.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2026-01-18T13:13:56Z</dcterms:created>
  <dcterms:modified xsi:type="dcterms:W3CDTF">2026-01-18T13:13:56Z</dcterms:modified>
</cp:coreProperties>
</file>